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78" r:id="rId5"/>
    <p:sldId id="259" r:id="rId6"/>
    <p:sldId id="300" r:id="rId7"/>
    <p:sldId id="298" r:id="rId8"/>
    <p:sldId id="261" r:id="rId9"/>
    <p:sldId id="285" r:id="rId10"/>
    <p:sldId id="289" r:id="rId11"/>
    <p:sldId id="290" r:id="rId12"/>
    <p:sldId id="292" r:id="rId13"/>
    <p:sldId id="293" r:id="rId14"/>
    <p:sldId id="294" r:id="rId15"/>
    <p:sldId id="286" r:id="rId16"/>
    <p:sldId id="288" r:id="rId17"/>
    <p:sldId id="295" r:id="rId18"/>
    <p:sldId id="279" r:id="rId19"/>
    <p:sldId id="296" r:id="rId20"/>
    <p:sldId id="297" r:id="rId21"/>
    <p:sldId id="299" r:id="rId22"/>
    <p:sldId id="301" r:id="rId23"/>
  </p:sldIdLst>
  <p:sldSz cx="9144000" cy="5143500" type="screen16x9"/>
  <p:notesSz cx="6858000" cy="9144000"/>
  <p:embeddedFontLst>
    <p:embeddedFont>
      <p:font typeface="Average" panose="020B0604020202020204" charset="0"/>
      <p:regular r:id="rId25"/>
    </p:embeddedFont>
    <p:embeddedFont>
      <p:font typeface="Oswald" panose="000005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645" y="7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07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83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27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19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88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9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593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1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d574915d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d574915d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7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d574915d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d574915d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921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83ac3ae0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83ac3ae0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d574915d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d574915d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77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d574915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d574915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25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d574915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d574915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83ac3ae0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83ac3ae0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9BE359E-C450-E76A-A003-A9E1747C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838da4ac3_0_0:notes">
            <a:extLst>
              <a:ext uri="{FF2B5EF4-FFF2-40B4-BE49-F238E27FC236}">
                <a16:creationId xmlns:a16="http://schemas.microsoft.com/office/drawing/2014/main" id="{A0A46223-BF8E-7C49-0975-DEE333E38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838da4ac3_0_0:notes">
            <a:extLst>
              <a:ext uri="{FF2B5EF4-FFF2-40B4-BE49-F238E27FC236}">
                <a16:creationId xmlns:a16="http://schemas.microsoft.com/office/drawing/2014/main" id="{B0D620CC-DFF9-1007-864E-C8F678507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645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838da4a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838da4a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d574915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d574915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741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d574915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d574915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49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d603980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0d603980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44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github.com/renatogroffe/SegurancaAPIs_DataSaturday-2024-10" TargetMode="External"/><Relationship Id="rId9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github.com/renatogroffe/SegurancaAPIs_DataSaturday-2024-10" TargetMode="External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renatogroffe.medium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urebrasil.clou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hyperlink" Target="https://tallesvaliatti.co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hyperlink" Target="https://github.com/renatogroffe/SegurancaAPIs_DataSaturday-2024-10" TargetMode="External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00600" y="513325"/>
            <a:ext cx="8542800" cy="2835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pt-BR" sz="4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Protegendo os dados de suas</a:t>
            </a:r>
            <a:br>
              <a:rPr lang="pt-BR" sz="4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pt-BR" sz="46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APIs REST: ferramentas, boas práticas, cuidados... </a:t>
            </a:r>
            <a:endParaRPr sz="46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11945" y="4319175"/>
            <a:ext cx="3894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Talles </a:t>
            </a:r>
            <a:r>
              <a:rPr lang="pt-BR" sz="3300" dirty="0" err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Valiatti</a:t>
            </a:r>
            <a:endParaRPr sz="33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1;p13">
            <a:extLst>
              <a:ext uri="{FF2B5EF4-FFF2-40B4-BE49-F238E27FC236}">
                <a16:creationId xmlns:a16="http://schemas.microsoft.com/office/drawing/2014/main" id="{057E2C58-B832-D9F2-7225-87FA69C24378}"/>
              </a:ext>
            </a:extLst>
          </p:cNvPr>
          <p:cNvSpPr txBox="1"/>
          <p:nvPr/>
        </p:nvSpPr>
        <p:spPr>
          <a:xfrm>
            <a:off x="211945" y="3714975"/>
            <a:ext cx="38949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Renato Groffe</a:t>
            </a:r>
            <a:endParaRPr sz="33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Tokens JWT</a:t>
            </a:r>
            <a:endParaRPr sz="4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366405"/>
            <a:ext cx="5468852" cy="327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JSON Web Tokens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Alternativa mais adotada</a:t>
            </a:r>
            <a:r>
              <a:rPr lang="pt-BR" sz="2000" dirty="0"/>
              <a:t> no mercado para implementar segurança em APIs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Uso de </a:t>
            </a:r>
            <a:r>
              <a:rPr lang="pt-BR" sz="2000" b="1" dirty="0"/>
              <a:t>base64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Estruturado em </a:t>
            </a:r>
            <a:r>
              <a:rPr lang="pt-BR" sz="2000" b="1" dirty="0"/>
              <a:t>3 partes: Header, </a:t>
            </a:r>
            <a:r>
              <a:rPr lang="pt-BR" sz="2000" b="1" dirty="0" err="1"/>
              <a:t>Payload</a:t>
            </a:r>
            <a:r>
              <a:rPr lang="pt-BR" sz="2000" b="1" dirty="0"/>
              <a:t> e </a:t>
            </a:r>
            <a:r>
              <a:rPr lang="pt-BR" sz="2000" b="1" dirty="0" err="1"/>
              <a:t>Signature</a:t>
            </a:r>
            <a:endParaRPr lang="pt-BR" sz="20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Access Tokens, Id Tokens</a:t>
            </a:r>
            <a:r>
              <a:rPr lang="pt-BR" sz="2000" dirty="0"/>
              <a:t> e </a:t>
            </a:r>
            <a:r>
              <a:rPr lang="pt-BR" sz="2000" b="1" dirty="0" err="1"/>
              <a:t>Refresh</a:t>
            </a:r>
            <a:r>
              <a:rPr lang="pt-BR" sz="2000" b="1" dirty="0"/>
              <a:t> Tokens</a:t>
            </a:r>
            <a:r>
              <a:rPr lang="pt-BR" sz="2000" dirty="0"/>
              <a:t> estão baseados em </a:t>
            </a:r>
            <a:r>
              <a:rPr lang="pt-BR" sz="2000" b="1" dirty="0"/>
              <a:t>JWT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9EF7E5-24CC-F745-E8FE-53237FB755B8}"/>
              </a:ext>
            </a:extLst>
          </p:cNvPr>
          <p:cNvGrpSpPr/>
          <p:nvPr/>
        </p:nvGrpSpPr>
        <p:grpSpPr>
          <a:xfrm>
            <a:off x="6104658" y="1433945"/>
            <a:ext cx="1503245" cy="1388539"/>
            <a:chOff x="655637" y="1973262"/>
            <a:chExt cx="3657600" cy="37338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AD75FB4-0E99-95BC-0012-717CC8A2A856}"/>
                </a:ext>
              </a:extLst>
            </p:cNvPr>
            <p:cNvSpPr/>
            <p:nvPr/>
          </p:nvSpPr>
          <p:spPr bwMode="auto">
            <a:xfrm>
              <a:off x="655637" y="1973262"/>
              <a:ext cx="3657600" cy="37338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B42595FD-9C79-774B-E3B5-5A7274E8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878" y="2373603"/>
              <a:ext cx="2933118" cy="2933118"/>
            </a:xfrm>
            <a:prstGeom prst="rect">
              <a:avLst/>
            </a:prstGeom>
          </p:spPr>
        </p:pic>
      </p:grpSp>
      <p:pic>
        <p:nvPicPr>
          <p:cNvPr id="6" name="Imagem 5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4D264C91-676D-E4B8-D4C8-EA882601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042" b="13294"/>
          <a:stretch/>
        </p:blipFill>
        <p:spPr>
          <a:xfrm>
            <a:off x="7188009" y="2713143"/>
            <a:ext cx="1281306" cy="12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1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Tokens JWE</a:t>
            </a: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366405"/>
            <a:ext cx="5468852" cy="327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JSON Web </a:t>
            </a:r>
            <a:r>
              <a:rPr lang="pt-BR" sz="2000" b="1" dirty="0" err="1"/>
              <a:t>Encryption</a:t>
            </a:r>
            <a:endParaRPr lang="pt-BR" sz="20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Mais seguro</a:t>
            </a:r>
            <a:r>
              <a:rPr lang="pt-BR" sz="2000" dirty="0"/>
              <a:t> em relação a JWT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Suporte a </a:t>
            </a:r>
            <a:r>
              <a:rPr lang="pt-BR" sz="2000" b="1" dirty="0"/>
              <a:t>vários algoritmos de criptografia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Estruturado em </a:t>
            </a:r>
            <a:r>
              <a:rPr lang="pt-BR" sz="2000" b="1" dirty="0"/>
              <a:t>5 partes: </a:t>
            </a:r>
            <a:r>
              <a:rPr lang="pt-BR" sz="2000" b="1" dirty="0" err="1"/>
              <a:t>Protected</a:t>
            </a:r>
            <a:r>
              <a:rPr lang="pt-BR" sz="2000" b="1" dirty="0"/>
              <a:t> Header, </a:t>
            </a:r>
            <a:r>
              <a:rPr lang="pt-BR" sz="2000" b="1" dirty="0" err="1"/>
              <a:t>Encrypted</a:t>
            </a:r>
            <a:r>
              <a:rPr lang="pt-BR" sz="2000" b="1" dirty="0"/>
              <a:t> Key, </a:t>
            </a:r>
            <a:r>
              <a:rPr lang="pt-BR" sz="2000" b="1" dirty="0" err="1"/>
              <a:t>Initialization</a:t>
            </a:r>
            <a:r>
              <a:rPr lang="pt-BR" sz="2000" b="1" dirty="0"/>
              <a:t> Vector, </a:t>
            </a:r>
            <a:r>
              <a:rPr lang="pt-BR" sz="2000" b="1" dirty="0" err="1"/>
              <a:t>Ciphertext</a:t>
            </a:r>
            <a:r>
              <a:rPr lang="pt-BR" sz="2000" dirty="0"/>
              <a:t> e </a:t>
            </a:r>
            <a:r>
              <a:rPr lang="pt-BR" sz="2000" b="1" dirty="0" err="1"/>
              <a:t>Authentication</a:t>
            </a:r>
            <a:r>
              <a:rPr lang="pt-BR" sz="2000" b="1" dirty="0"/>
              <a:t> </a:t>
            </a:r>
            <a:r>
              <a:rPr lang="pt-BR" sz="2000" b="1" dirty="0" err="1"/>
              <a:t>Tag</a:t>
            </a:r>
            <a:endParaRPr lang="pt-BR" sz="2000" b="1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59EF7E5-24CC-F745-E8FE-53237FB755B8}"/>
              </a:ext>
            </a:extLst>
          </p:cNvPr>
          <p:cNvGrpSpPr/>
          <p:nvPr/>
        </p:nvGrpSpPr>
        <p:grpSpPr>
          <a:xfrm>
            <a:off x="6104658" y="1433945"/>
            <a:ext cx="1503245" cy="1388539"/>
            <a:chOff x="655637" y="1973262"/>
            <a:chExt cx="3657600" cy="37338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5AD75FB4-0E99-95BC-0012-717CC8A2A856}"/>
                </a:ext>
              </a:extLst>
            </p:cNvPr>
            <p:cNvSpPr/>
            <p:nvPr/>
          </p:nvSpPr>
          <p:spPr bwMode="auto">
            <a:xfrm>
              <a:off x="655637" y="1973262"/>
              <a:ext cx="3657600" cy="37338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B42595FD-9C79-774B-E3B5-5A7274E85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878" y="2373603"/>
              <a:ext cx="2933118" cy="2933118"/>
            </a:xfrm>
            <a:prstGeom prst="rect">
              <a:avLst/>
            </a:prstGeom>
          </p:spPr>
        </p:pic>
      </p:grpSp>
      <p:pic>
        <p:nvPicPr>
          <p:cNvPr id="6" name="Imagem 5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4D264C91-676D-E4B8-D4C8-EA882601F0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042" b="13294"/>
          <a:stretch/>
        </p:blipFill>
        <p:spPr>
          <a:xfrm>
            <a:off x="7188009" y="2713143"/>
            <a:ext cx="1281306" cy="128187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F4D63F0-5899-9D0A-EC5D-4D75949A7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0939" y="2914774"/>
            <a:ext cx="1294839" cy="12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37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API Gateways: maior organização</a:t>
            </a:r>
            <a:endParaRPr sz="3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AC7DE98-1B93-3C97-E602-75283B5E0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6561" y="1121135"/>
            <a:ext cx="1057379" cy="1057379"/>
          </a:xfrm>
          <a:prstGeom prst="rect">
            <a:avLst/>
          </a:prstGeom>
        </p:spPr>
      </p:pic>
      <p:pic>
        <p:nvPicPr>
          <p:cNvPr id="5" name="Imagem 4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3171397E-F158-E395-EAF1-17F226B8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449" y="2044147"/>
            <a:ext cx="871945" cy="767311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49BF819-5BE0-1ED3-CA45-1404CDD2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31956" y="3270277"/>
            <a:ext cx="1117925" cy="458636"/>
          </a:xfrm>
          <a:prstGeom prst="rect">
            <a:avLst/>
          </a:prstGeom>
        </p:spPr>
      </p:pic>
      <p:pic>
        <p:nvPicPr>
          <p:cNvPr id="8" name="Imagem 7" descr="Ícone, Seta&#10;&#10;Descrição gerada automaticamente">
            <a:extLst>
              <a:ext uri="{FF2B5EF4-FFF2-40B4-BE49-F238E27FC236}">
                <a16:creationId xmlns:a16="http://schemas.microsoft.com/office/drawing/2014/main" id="{1BB5F429-D92A-8E1C-3DC2-7144345B9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7038" y="2040512"/>
            <a:ext cx="716225" cy="86692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D328774F-8D77-E9C4-4F7F-B2EE59110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637" y="3085481"/>
            <a:ext cx="700272" cy="828228"/>
          </a:xfrm>
          <a:prstGeom prst="rect">
            <a:avLst/>
          </a:prstGeom>
        </p:spPr>
      </p:pic>
      <p:sp>
        <p:nvSpPr>
          <p:cNvPr id="10" name="Google Shape;100;p18">
            <a:extLst>
              <a:ext uri="{FF2B5EF4-FFF2-40B4-BE49-F238E27FC236}">
                <a16:creationId xmlns:a16="http://schemas.microsoft.com/office/drawing/2014/main" id="{3F50C85A-AA6B-6917-26C0-019143A70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1366838"/>
            <a:ext cx="5438775" cy="327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Serviço para implementar todo um processo de </a:t>
            </a:r>
            <a:r>
              <a:rPr lang="pt-BR" sz="2000" b="1" dirty="0"/>
              <a:t>governança em APIs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Policies</a:t>
            </a:r>
            <a:r>
              <a:rPr lang="pt-BR" sz="2000" dirty="0"/>
              <a:t> definindo os diferentes comportamentos esperados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Azure API Management (APIM), Kong, </a:t>
            </a:r>
            <a:r>
              <a:rPr lang="pt-BR" sz="2000" b="1" dirty="0" err="1"/>
              <a:t>Amazon</a:t>
            </a:r>
            <a:r>
              <a:rPr lang="pt-BR" sz="2000" b="1" dirty="0"/>
              <a:t> API Gateway, </a:t>
            </a:r>
            <a:r>
              <a:rPr lang="pt-BR" sz="2000" b="1" dirty="0" err="1"/>
              <a:t>Apigee</a:t>
            </a:r>
            <a:r>
              <a:rPr lang="pt-BR" sz="2000" dirty="0"/>
              <a:t> e </a:t>
            </a:r>
            <a:r>
              <a:rPr lang="pt-BR" sz="2000" b="1" dirty="0" err="1"/>
              <a:t>Ocelot</a:t>
            </a:r>
            <a:r>
              <a:rPr lang="pt-BR" sz="2000" dirty="0"/>
              <a:t> são exemplos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82566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API Gateways: capacidades</a:t>
            </a:r>
            <a:endParaRPr sz="3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AC7DE98-1B93-3C97-E602-75283B5E0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6561" y="1121135"/>
            <a:ext cx="1057379" cy="1057379"/>
          </a:xfrm>
          <a:prstGeom prst="rect">
            <a:avLst/>
          </a:prstGeom>
        </p:spPr>
      </p:pic>
      <p:pic>
        <p:nvPicPr>
          <p:cNvPr id="5" name="Imagem 4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3171397E-F158-E395-EAF1-17F226B8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449" y="2044147"/>
            <a:ext cx="871945" cy="767311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49BF819-5BE0-1ED3-CA45-1404CDD2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31956" y="3270277"/>
            <a:ext cx="1117925" cy="458636"/>
          </a:xfrm>
          <a:prstGeom prst="rect">
            <a:avLst/>
          </a:prstGeom>
        </p:spPr>
      </p:pic>
      <p:pic>
        <p:nvPicPr>
          <p:cNvPr id="8" name="Imagem 7" descr="Ícone, Seta&#10;&#10;Descrição gerada automaticamente">
            <a:extLst>
              <a:ext uri="{FF2B5EF4-FFF2-40B4-BE49-F238E27FC236}">
                <a16:creationId xmlns:a16="http://schemas.microsoft.com/office/drawing/2014/main" id="{1BB5F429-D92A-8E1C-3DC2-7144345B9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7038" y="2040512"/>
            <a:ext cx="716225" cy="86692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D328774F-8D77-E9C4-4F7F-B2EE59110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637" y="3085481"/>
            <a:ext cx="700272" cy="828228"/>
          </a:xfrm>
          <a:prstGeom prst="rect">
            <a:avLst/>
          </a:prstGeom>
        </p:spPr>
      </p:pic>
      <p:sp>
        <p:nvSpPr>
          <p:cNvPr id="10" name="Google Shape;100;p18">
            <a:extLst>
              <a:ext uri="{FF2B5EF4-FFF2-40B4-BE49-F238E27FC236}">
                <a16:creationId xmlns:a16="http://schemas.microsoft.com/office/drawing/2014/main" id="{3F50C85A-AA6B-6917-26C0-019143A70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1366838"/>
            <a:ext cx="5438775" cy="327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Exposição segura</a:t>
            </a:r>
            <a:r>
              <a:rPr lang="pt-BR" sz="2000" dirty="0"/>
              <a:t> de APIs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Tokens JWT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Rate </a:t>
            </a:r>
            <a:r>
              <a:rPr lang="pt-BR" sz="2000" b="1" dirty="0" err="1"/>
              <a:t>Limit</a:t>
            </a:r>
            <a:r>
              <a:rPr lang="pt-BR" sz="2000" b="1" dirty="0"/>
              <a:t> x Monetização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Tratamento de falhas (</a:t>
            </a:r>
            <a:r>
              <a:rPr lang="pt-BR" sz="2000" b="1" dirty="0" err="1"/>
              <a:t>Retry</a:t>
            </a:r>
            <a:r>
              <a:rPr lang="pt-BR" sz="2000" b="1" dirty="0"/>
              <a:t>, Circuit-</a:t>
            </a:r>
            <a:r>
              <a:rPr lang="pt-BR" sz="2000" b="1" dirty="0" err="1"/>
              <a:t>Breaker</a:t>
            </a:r>
            <a:r>
              <a:rPr lang="pt-BR" sz="2000" dirty="0"/>
              <a:t>)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Transformações</a:t>
            </a:r>
            <a:r>
              <a:rPr lang="pt-BR" sz="2000" dirty="0"/>
              <a:t> de Requisições e Respostas</a:t>
            </a:r>
          </a:p>
        </p:txBody>
      </p:sp>
    </p:spTree>
    <p:extLst>
      <p:ext uri="{BB962C8B-B14F-4D97-AF65-F5344CB8AC3E}">
        <p14:creationId xmlns:p14="http://schemas.microsoft.com/office/powerpoint/2010/main" val="79599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API Gateways: capacidades</a:t>
            </a:r>
            <a:endParaRPr sz="3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AC7DE98-1B93-3C97-E602-75283B5E0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6561" y="1121135"/>
            <a:ext cx="1057379" cy="1057379"/>
          </a:xfrm>
          <a:prstGeom prst="rect">
            <a:avLst/>
          </a:prstGeom>
        </p:spPr>
      </p:pic>
      <p:pic>
        <p:nvPicPr>
          <p:cNvPr id="5" name="Imagem 4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3171397E-F158-E395-EAF1-17F226B87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449" y="2044147"/>
            <a:ext cx="871945" cy="767311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49BF819-5BE0-1ED3-CA45-1404CDD248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31956" y="3270277"/>
            <a:ext cx="1117925" cy="458636"/>
          </a:xfrm>
          <a:prstGeom prst="rect">
            <a:avLst/>
          </a:prstGeom>
        </p:spPr>
      </p:pic>
      <p:pic>
        <p:nvPicPr>
          <p:cNvPr id="8" name="Imagem 7" descr="Ícone, Seta&#10;&#10;Descrição gerada automaticamente">
            <a:extLst>
              <a:ext uri="{FF2B5EF4-FFF2-40B4-BE49-F238E27FC236}">
                <a16:creationId xmlns:a16="http://schemas.microsoft.com/office/drawing/2014/main" id="{1BB5F429-D92A-8E1C-3DC2-7144345B9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7038" y="2040512"/>
            <a:ext cx="716225" cy="86692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D328774F-8D77-E9C4-4F7F-B2EE59110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7637" y="3085481"/>
            <a:ext cx="700272" cy="828228"/>
          </a:xfrm>
          <a:prstGeom prst="rect">
            <a:avLst/>
          </a:prstGeom>
        </p:spPr>
      </p:pic>
      <p:sp>
        <p:nvSpPr>
          <p:cNvPr id="10" name="Google Shape;100;p18">
            <a:extLst>
              <a:ext uri="{FF2B5EF4-FFF2-40B4-BE49-F238E27FC236}">
                <a16:creationId xmlns:a16="http://schemas.microsoft.com/office/drawing/2014/main" id="{3F50C85A-AA6B-6917-26C0-019143A70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1366838"/>
            <a:ext cx="5438775" cy="327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 err="1"/>
              <a:t>Mock</a:t>
            </a:r>
            <a:endParaRPr lang="pt-BR" sz="20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 err="1"/>
              <a:t>Caching</a:t>
            </a:r>
            <a:endParaRPr lang="pt-BR" sz="20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Validação de tokens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Monitoramento, </a:t>
            </a:r>
            <a:r>
              <a:rPr lang="pt-BR" sz="2000" b="1" dirty="0" err="1"/>
              <a:t>logging</a:t>
            </a:r>
            <a:endParaRPr lang="pt-BR" sz="20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89418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err="1"/>
              <a:t>Identity</a:t>
            </a:r>
            <a:r>
              <a:rPr lang="pt-BR" sz="3200" dirty="0"/>
              <a:t> </a:t>
            </a:r>
            <a:r>
              <a:rPr lang="pt-BR" sz="3200" dirty="0" err="1"/>
              <a:t>Providers</a:t>
            </a:r>
            <a:endParaRPr sz="3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366405"/>
            <a:ext cx="5437680" cy="327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b="1" dirty="0"/>
              <a:t>Microsoft Entra ID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b="1" dirty="0" err="1"/>
              <a:t>Keycloak</a:t>
            </a:r>
            <a:endParaRPr lang="pt-BR" sz="24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b="1" dirty="0" err="1"/>
              <a:t>Okta</a:t>
            </a:r>
            <a:endParaRPr lang="pt-BR" sz="2400" b="1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b="1" dirty="0"/>
              <a:t>...</a:t>
            </a:r>
          </a:p>
        </p:txBody>
      </p:sp>
      <p:pic>
        <p:nvPicPr>
          <p:cNvPr id="2" name="Imagem 1" descr="Imagem de desenho infantil&#10;&#10;Descrição gerada automaticamente com confiança baixa">
            <a:extLst>
              <a:ext uri="{FF2B5EF4-FFF2-40B4-BE49-F238E27FC236}">
                <a16:creationId xmlns:a16="http://schemas.microsoft.com/office/drawing/2014/main" id="{B2650395-A09E-736A-4FC7-775524B88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64" y="1233725"/>
            <a:ext cx="1410708" cy="1410708"/>
          </a:xfrm>
          <a:prstGeom prst="rect">
            <a:avLst/>
          </a:prstGeom>
        </p:spPr>
      </p:pic>
      <p:pic>
        <p:nvPicPr>
          <p:cNvPr id="3" name="Imagem 2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665322C4-8FEE-7FEE-6108-C6B721921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628" y="1314486"/>
            <a:ext cx="1309254" cy="13092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C3E89DD-51E3-E7E0-8718-9AE0A02236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r="64618"/>
          <a:stretch/>
        </p:blipFill>
        <p:spPr>
          <a:xfrm>
            <a:off x="6144995" y="2709978"/>
            <a:ext cx="1135065" cy="10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Segurança em APIs: algumas questões importantes</a:t>
            </a:r>
            <a:endParaRPr sz="3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366405"/>
            <a:ext cx="5437680" cy="327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Restringir ao máximo os níveis de acessos (</a:t>
            </a:r>
            <a:r>
              <a:rPr lang="pt-BR" sz="2000" dirty="0"/>
              <a:t>inclusive do ponto de vista de infraestrutura</a:t>
            </a:r>
            <a:r>
              <a:rPr lang="pt-BR" sz="2000" b="1" dirty="0"/>
              <a:t>)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Validade de tokens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Preferir soluções de mercado</a:t>
            </a:r>
            <a:r>
              <a:rPr lang="pt-BR" sz="2000" dirty="0"/>
              <a:t> a implementações próprias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Armazenar segredos em soluções seguras (</a:t>
            </a:r>
            <a:r>
              <a:rPr lang="pt-BR" sz="2000" dirty="0"/>
              <a:t>Azure Key </a:t>
            </a:r>
            <a:r>
              <a:rPr lang="pt-BR" sz="2000" dirty="0" err="1"/>
              <a:t>Vault</a:t>
            </a:r>
            <a:r>
              <a:rPr lang="pt-BR" sz="2000" dirty="0"/>
              <a:t>, </a:t>
            </a:r>
            <a:r>
              <a:rPr lang="pt-BR" sz="2000" dirty="0" err="1"/>
              <a:t>Vault</a:t>
            </a:r>
            <a:r>
              <a:rPr lang="pt-BR" sz="2000" dirty="0"/>
              <a:t> </a:t>
            </a:r>
            <a:r>
              <a:rPr lang="pt-BR" sz="2000" dirty="0" err="1"/>
              <a:t>by</a:t>
            </a:r>
            <a:r>
              <a:rPr lang="pt-BR" sz="2000" dirty="0"/>
              <a:t> </a:t>
            </a:r>
            <a:r>
              <a:rPr lang="pt-BR" sz="2000" dirty="0" err="1"/>
              <a:t>Hashicorp</a:t>
            </a:r>
            <a:r>
              <a:rPr lang="pt-BR" sz="2000" b="1" dirty="0"/>
              <a:t>)</a:t>
            </a:r>
          </a:p>
        </p:txBody>
      </p:sp>
      <p:pic>
        <p:nvPicPr>
          <p:cNvPr id="4" name="Imagem 3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6D3B2D1F-0B86-D5E6-1B4C-CAE8EB2E0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42" b="13294"/>
          <a:stretch/>
        </p:blipFill>
        <p:spPr>
          <a:xfrm>
            <a:off x="6081423" y="1787235"/>
            <a:ext cx="2419320" cy="23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7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OWASP API Security Top 10 2023</a:t>
            </a:r>
            <a:endParaRPr sz="3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366405"/>
            <a:ext cx="5437680" cy="327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b="1" dirty="0"/>
              <a:t>Vulnerabilidades mais comuns</a:t>
            </a:r>
            <a:r>
              <a:rPr lang="pt-BR" sz="2400" dirty="0"/>
              <a:t> em APIs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endParaRPr lang="pt-BR" sz="24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dirty="0"/>
              <a:t>Lista compilada pela </a:t>
            </a:r>
            <a:r>
              <a:rPr lang="pt-BR" sz="2400" b="1" dirty="0"/>
              <a:t>OWASP</a:t>
            </a:r>
            <a:r>
              <a:rPr lang="pt-BR" sz="2400" dirty="0"/>
              <a:t> em </a:t>
            </a:r>
            <a:r>
              <a:rPr lang="pt-BR" sz="2400" b="1" dirty="0"/>
              <a:t>2019</a:t>
            </a:r>
            <a:r>
              <a:rPr lang="pt-BR" sz="2400" dirty="0"/>
              <a:t> e </a:t>
            </a:r>
            <a:r>
              <a:rPr lang="pt-BR" sz="2400" b="1" dirty="0"/>
              <a:t>2023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endParaRPr lang="pt-BR" sz="24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400" dirty="0"/>
              <a:t>Recomendações visando </a:t>
            </a:r>
            <a:r>
              <a:rPr lang="pt-BR" sz="2400" b="1" dirty="0"/>
              <a:t>Back-</a:t>
            </a:r>
            <a:r>
              <a:rPr lang="pt-BR" sz="2400" b="1" dirty="0" err="1"/>
              <a:t>Ends</a:t>
            </a:r>
            <a:r>
              <a:rPr lang="pt-BR" sz="2400" b="1" dirty="0"/>
              <a:t> mais seguros</a:t>
            </a:r>
          </a:p>
        </p:txBody>
      </p:sp>
      <p:pic>
        <p:nvPicPr>
          <p:cNvPr id="2" name="Imagem 1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DD381FFC-6C22-4A0B-4C48-FAA0BD02EF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8381" b="10193"/>
          <a:stretch/>
        </p:blipFill>
        <p:spPr>
          <a:xfrm>
            <a:off x="6279776" y="1589014"/>
            <a:ext cx="2250678" cy="22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7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OWASP API Security Top 10 2023</a:t>
            </a:r>
            <a:endParaRPr sz="4200" dirty="0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22092C-7687-A443-16FD-FCE31A72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736" y="1453852"/>
            <a:ext cx="4271589" cy="33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API1:2023 - Broken Object Level Authorization</a:t>
            </a:r>
            <a:endParaRPr sz="3600" dirty="0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33A07F0-665C-EAD8-7545-A44908A8F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57" y="1408532"/>
            <a:ext cx="6306207" cy="29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1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35427" y="636375"/>
            <a:ext cx="4817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Patrocinadores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113" y="1321487"/>
            <a:ext cx="8501776" cy="25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API4:2023 - Unrestricted Resource Consumption</a:t>
            </a:r>
            <a:endParaRPr sz="3600" dirty="0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1EDCA2E-96E0-3153-0099-197FA911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84" y="1173532"/>
            <a:ext cx="6871445" cy="31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Exemplo prático</a:t>
            </a:r>
            <a:endParaRPr sz="4200" dirty="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443575" y="2958353"/>
            <a:ext cx="8427300" cy="1267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>
                <a:hlinkClick r:id="rId4"/>
              </a:rPr>
              <a:t>https://github.com/renatogroffe/SegurancaAPIs_DataSaturday-2024-10</a:t>
            </a:r>
            <a:endParaRPr sz="20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D0183F2-2419-592B-C015-9A788318C1DE}"/>
              </a:ext>
            </a:extLst>
          </p:cNvPr>
          <p:cNvGrpSpPr/>
          <p:nvPr/>
        </p:nvGrpSpPr>
        <p:grpSpPr>
          <a:xfrm>
            <a:off x="2456982" y="3666918"/>
            <a:ext cx="1097430" cy="1118663"/>
            <a:chOff x="655637" y="1973262"/>
            <a:chExt cx="3657600" cy="37338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3441067-ECD4-BB38-29F7-D472F0AEB126}"/>
                </a:ext>
              </a:extLst>
            </p:cNvPr>
            <p:cNvSpPr/>
            <p:nvPr/>
          </p:nvSpPr>
          <p:spPr bwMode="auto">
            <a:xfrm>
              <a:off x="655637" y="1973262"/>
              <a:ext cx="3657600" cy="37338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69D1D8CD-D5D1-4C8E-6487-14D147FE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878" y="2373603"/>
              <a:ext cx="2933118" cy="2933118"/>
            </a:xfrm>
            <a:prstGeom prst="rect">
              <a:avLst/>
            </a:prstGeom>
          </p:spPr>
        </p:pic>
      </p:grpSp>
      <p:pic>
        <p:nvPicPr>
          <p:cNvPr id="5" name="Imagem 4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7BCE1A14-A628-AB12-295C-A5508A103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042" b="13294"/>
          <a:stretch/>
        </p:blipFill>
        <p:spPr>
          <a:xfrm>
            <a:off x="3736746" y="3655090"/>
            <a:ext cx="1141811" cy="114231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F048645-87DD-2A98-C3B1-3260AB05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588" y="3645580"/>
            <a:ext cx="1204144" cy="1204144"/>
          </a:xfrm>
          <a:prstGeom prst="rect">
            <a:avLst/>
          </a:prstGeom>
        </p:spPr>
      </p:pic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B96AC2C-1BD8-5C03-60DF-2492CAA56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174" y="3592018"/>
            <a:ext cx="1193563" cy="11935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09DD02-D096-34F7-A6AF-236AA8CBF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6260" y="1309407"/>
            <a:ext cx="1751479" cy="17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91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Muito obrigado!</a:t>
            </a:r>
            <a:endParaRPr sz="4200" dirty="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443575" y="2958353"/>
            <a:ext cx="8427300" cy="1267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>
                <a:hlinkClick r:id="rId4"/>
              </a:rPr>
              <a:t>https://github.com/renatogroffe/SegurancaAPIs_DataSaturday-2024-10</a:t>
            </a:r>
            <a:endParaRPr sz="20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D0183F2-2419-592B-C015-9A788318C1DE}"/>
              </a:ext>
            </a:extLst>
          </p:cNvPr>
          <p:cNvGrpSpPr/>
          <p:nvPr/>
        </p:nvGrpSpPr>
        <p:grpSpPr>
          <a:xfrm>
            <a:off x="2456982" y="3666918"/>
            <a:ext cx="1097430" cy="1118663"/>
            <a:chOff x="655637" y="1973262"/>
            <a:chExt cx="3657600" cy="37338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3441067-ECD4-BB38-29F7-D472F0AEB126}"/>
                </a:ext>
              </a:extLst>
            </p:cNvPr>
            <p:cNvSpPr/>
            <p:nvPr/>
          </p:nvSpPr>
          <p:spPr bwMode="auto">
            <a:xfrm>
              <a:off x="655637" y="1973262"/>
              <a:ext cx="3657600" cy="37338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69D1D8CD-D5D1-4C8E-6487-14D147FE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878" y="2373603"/>
              <a:ext cx="2933118" cy="2933118"/>
            </a:xfrm>
            <a:prstGeom prst="rect">
              <a:avLst/>
            </a:prstGeom>
          </p:spPr>
        </p:pic>
      </p:grpSp>
      <p:pic>
        <p:nvPicPr>
          <p:cNvPr id="5" name="Imagem 4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7BCE1A14-A628-AB12-295C-A5508A103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042" b="13294"/>
          <a:stretch/>
        </p:blipFill>
        <p:spPr>
          <a:xfrm>
            <a:off x="3736746" y="3655090"/>
            <a:ext cx="1141811" cy="114231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F048645-87DD-2A98-C3B1-3260AB05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588" y="3645580"/>
            <a:ext cx="1204144" cy="1204144"/>
          </a:xfrm>
          <a:prstGeom prst="rect">
            <a:avLst/>
          </a:prstGeom>
        </p:spPr>
      </p:pic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B96AC2C-1BD8-5C03-60DF-2492CAA56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174" y="3592018"/>
            <a:ext cx="1193563" cy="11935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09DD02-D096-34F7-A6AF-236AA8CBF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6260" y="1309407"/>
            <a:ext cx="1751479" cy="17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5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35427" y="636375"/>
            <a:ext cx="48171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Patrocinadores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25" y="1324196"/>
            <a:ext cx="8483425" cy="2495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61CFC6-4DE1-B64C-47BB-8B7825965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C2619E83-DC0C-83C0-4BD8-3A851C165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3575" y="1390950"/>
            <a:ext cx="45681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/>
              <a:t>Microsoft Most </a:t>
            </a:r>
            <a:r>
              <a:rPr lang="pt-BR" sz="1600" dirty="0" err="1"/>
              <a:t>Valuable</a:t>
            </a:r>
            <a:r>
              <a:rPr lang="pt-BR" sz="1600" dirty="0"/>
              <a:t> Professional (MVP)</a:t>
            </a:r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/>
              <a:t>Docker </a:t>
            </a:r>
            <a:r>
              <a:rPr lang="pt-BR" sz="1600" dirty="0" err="1"/>
              <a:t>Captain</a:t>
            </a:r>
            <a:endParaRPr lang="pt-BR" sz="1600" dirty="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 err="1"/>
              <a:t>Multi-Plataform</a:t>
            </a:r>
            <a:r>
              <a:rPr lang="pt-BR" sz="1600" dirty="0"/>
              <a:t> </a:t>
            </a:r>
            <a:r>
              <a:rPr lang="pt-BR" sz="1600" dirty="0" err="1"/>
              <a:t>Technical</a:t>
            </a:r>
            <a:r>
              <a:rPr lang="pt-BR" sz="1600" dirty="0"/>
              <a:t> </a:t>
            </a:r>
            <a:r>
              <a:rPr lang="pt-BR" sz="1600" dirty="0" err="1"/>
              <a:t>Audience</a:t>
            </a:r>
            <a:r>
              <a:rPr lang="pt-BR" sz="1600" dirty="0"/>
              <a:t> </a:t>
            </a:r>
            <a:r>
              <a:rPr lang="pt-BR" sz="1600" dirty="0" err="1"/>
              <a:t>Contributor</a:t>
            </a:r>
            <a:r>
              <a:rPr lang="pt-BR" sz="1600" dirty="0"/>
              <a:t> (MTAC)</a:t>
            </a:r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/>
              <a:t>Cloud </a:t>
            </a:r>
            <a:r>
              <a:rPr lang="pt-BR" sz="1600" dirty="0" err="1"/>
              <a:t>Advocate</a:t>
            </a:r>
            <a:r>
              <a:rPr lang="pt-BR" sz="1600" dirty="0"/>
              <a:t> (</a:t>
            </a:r>
            <a:r>
              <a:rPr lang="pt-BR" sz="1600" dirty="0" err="1"/>
              <a:t>AzureBrasil.cloud</a:t>
            </a:r>
            <a:r>
              <a:rPr lang="pt-BR" sz="1600" dirty="0"/>
              <a:t>)</a:t>
            </a:r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/>
              <a:t>Arquiteto de Soluções/Software</a:t>
            </a:r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/>
              <a:t>+20 anos de experiência na área de Tecnologia</a:t>
            </a:r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/>
              <a:t>Community </a:t>
            </a:r>
            <a:r>
              <a:rPr lang="pt-BR" sz="1600" dirty="0" err="1"/>
              <a:t>Leader</a:t>
            </a:r>
            <a:r>
              <a:rPr lang="pt-BR" sz="1600" dirty="0"/>
              <a:t>, Autor Técnico e Palestrante</a:t>
            </a:r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600" dirty="0">
                <a:hlinkClick r:id="rId3"/>
              </a:rPr>
              <a:t>https://renatogroffe.medium.com/</a:t>
            </a:r>
            <a:endParaRPr lang="pt-BR" sz="1600" dirty="0"/>
          </a:p>
        </p:txBody>
      </p:sp>
      <p:pic>
        <p:nvPicPr>
          <p:cNvPr id="84" name="Google Shape;84;p16">
            <a:extLst>
              <a:ext uri="{FF2B5EF4-FFF2-40B4-BE49-F238E27FC236}">
                <a16:creationId xmlns:a16="http://schemas.microsoft.com/office/drawing/2014/main" id="{97C14FBA-8270-C120-356B-0EC4151D30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>
            <a:extLst>
              <a:ext uri="{FF2B5EF4-FFF2-40B4-BE49-F238E27FC236}">
                <a16:creationId xmlns:a16="http://schemas.microsoft.com/office/drawing/2014/main" id="{007C3F81-4BF3-D156-9510-B9D7909D6ECC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6494316" y="497408"/>
            <a:ext cx="1589811" cy="171791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D165AECA-17BE-189A-BF6A-C84F599454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Renato </a:t>
            </a:r>
            <a:r>
              <a:rPr lang="pt-BR" sz="4200" dirty="0" err="1"/>
              <a:t>Groffe</a:t>
            </a:r>
            <a:endParaRPr sz="4200" dirty="0"/>
          </a:p>
        </p:txBody>
      </p:sp>
      <p:pic>
        <p:nvPicPr>
          <p:cNvPr id="2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73E15E0C-FE7A-4073-1D6C-879E7BB5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316" y="2313864"/>
            <a:ext cx="1619242" cy="65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43667E15-4498-1D1E-905C-D3ED5224E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913" y="3127372"/>
            <a:ext cx="1222173" cy="12221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D06C2F-FD1F-2A61-721B-6F45E1A3B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413" y="3045840"/>
            <a:ext cx="1383808" cy="13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1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43575" y="1390950"/>
            <a:ext cx="4568100" cy="3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/>
              <a:t>Eng. eletricista (UFES);</a:t>
            </a:r>
            <a:endParaRPr sz="220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/>
              <a:t>Ênfase em computação e automação;</a:t>
            </a:r>
            <a:endParaRPr sz="220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/>
              <a:t>Arquiteto de soluções e LT;</a:t>
            </a:r>
            <a:endParaRPr sz="220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https://www.azurebrasil.cloud</a:t>
            </a:r>
            <a:r>
              <a:rPr lang="pt-BR" sz="2200"/>
              <a:t>;</a:t>
            </a:r>
            <a:endParaRPr sz="220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https://tallesvaliatti.com</a:t>
            </a:r>
            <a:r>
              <a:rPr lang="pt-BR" sz="2200"/>
              <a:t>;</a:t>
            </a:r>
            <a:endParaRPr sz="220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/>
              <a:t>Lives no YouTube;</a:t>
            </a:r>
            <a:endParaRPr sz="2200"/>
          </a:p>
          <a:p>
            <a:pPr marL="457200" lvl="0" indent="-34734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2200"/>
              <a:t>Palestras técnicas.</a:t>
            </a:r>
            <a:endParaRPr sz="22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550" y="808176"/>
            <a:ext cx="3020999" cy="31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Talles </a:t>
            </a:r>
            <a:r>
              <a:rPr lang="pt-BR" sz="4200" dirty="0" err="1"/>
              <a:t>Valiatti</a:t>
            </a:r>
            <a:endParaRPr sz="4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Conteúdos desta apresentação</a:t>
            </a:r>
            <a:endParaRPr sz="4200" dirty="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443575" y="2958353"/>
            <a:ext cx="8427300" cy="1267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>
                <a:hlinkClick r:id="rId4"/>
              </a:rPr>
              <a:t>https://github.com/renatogroffe/SegurancaAPIs_DataSaturday-2024-10</a:t>
            </a:r>
            <a:endParaRPr sz="20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D0183F2-2419-592B-C015-9A788318C1DE}"/>
              </a:ext>
            </a:extLst>
          </p:cNvPr>
          <p:cNvGrpSpPr/>
          <p:nvPr/>
        </p:nvGrpSpPr>
        <p:grpSpPr>
          <a:xfrm>
            <a:off x="2456982" y="3666918"/>
            <a:ext cx="1097430" cy="1118663"/>
            <a:chOff x="655637" y="1973262"/>
            <a:chExt cx="3657600" cy="37338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3441067-ECD4-BB38-29F7-D472F0AEB126}"/>
                </a:ext>
              </a:extLst>
            </p:cNvPr>
            <p:cNvSpPr/>
            <p:nvPr/>
          </p:nvSpPr>
          <p:spPr bwMode="auto">
            <a:xfrm>
              <a:off x="655637" y="1973262"/>
              <a:ext cx="3657600" cy="37338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69D1D8CD-D5D1-4C8E-6487-14D147FE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7878" y="2373603"/>
              <a:ext cx="2933118" cy="2933118"/>
            </a:xfrm>
            <a:prstGeom prst="rect">
              <a:avLst/>
            </a:prstGeom>
          </p:spPr>
        </p:pic>
      </p:grpSp>
      <p:pic>
        <p:nvPicPr>
          <p:cNvPr id="5" name="Imagem 4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7BCE1A14-A628-AB12-295C-A5508A103C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5042" b="13294"/>
          <a:stretch/>
        </p:blipFill>
        <p:spPr>
          <a:xfrm>
            <a:off x="3736746" y="3655090"/>
            <a:ext cx="1141811" cy="114231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F048645-87DD-2A98-C3B1-3260AB059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588" y="3645580"/>
            <a:ext cx="1204144" cy="1204144"/>
          </a:xfrm>
          <a:prstGeom prst="rect">
            <a:avLst/>
          </a:prstGeom>
        </p:spPr>
      </p:pic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B96AC2C-1BD8-5C03-60DF-2492CAA56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174" y="3592018"/>
            <a:ext cx="1193563" cy="11935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209DD02-D096-34F7-A6AF-236AA8CBF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6260" y="1309407"/>
            <a:ext cx="1751479" cy="17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Agenda</a:t>
            </a:r>
            <a:endParaRPr sz="4200" dirty="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443575" y="1390950"/>
            <a:ext cx="8427300" cy="28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200" dirty="0"/>
              <a:t>APIs REST e Segurança: uma visão geral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200" dirty="0"/>
              <a:t>JWT, JWE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200" dirty="0"/>
              <a:t>API Gateways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200" dirty="0"/>
              <a:t>Exemplos práticos</a:t>
            </a:r>
            <a:endParaRPr sz="2200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D0183F2-2419-592B-C015-9A788318C1DE}"/>
              </a:ext>
            </a:extLst>
          </p:cNvPr>
          <p:cNvGrpSpPr/>
          <p:nvPr/>
        </p:nvGrpSpPr>
        <p:grpSpPr>
          <a:xfrm>
            <a:off x="2456982" y="3666918"/>
            <a:ext cx="1097430" cy="1118663"/>
            <a:chOff x="655637" y="1973262"/>
            <a:chExt cx="3657600" cy="3733800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83441067-ECD4-BB38-29F7-D472F0AEB126}"/>
                </a:ext>
              </a:extLst>
            </p:cNvPr>
            <p:cNvSpPr/>
            <p:nvPr/>
          </p:nvSpPr>
          <p:spPr bwMode="auto">
            <a:xfrm>
              <a:off x="655637" y="1973262"/>
              <a:ext cx="3657600" cy="37338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69D1D8CD-D5D1-4C8E-6487-14D147FE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878" y="2373603"/>
              <a:ext cx="2933118" cy="2933118"/>
            </a:xfrm>
            <a:prstGeom prst="rect">
              <a:avLst/>
            </a:prstGeom>
          </p:spPr>
        </p:pic>
      </p:grpSp>
      <p:pic>
        <p:nvPicPr>
          <p:cNvPr id="5" name="Imagem 4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7BCE1A14-A628-AB12-295C-A5508A103C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042" b="13294"/>
          <a:stretch/>
        </p:blipFill>
        <p:spPr>
          <a:xfrm>
            <a:off x="3736746" y="3655090"/>
            <a:ext cx="1141811" cy="114231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F048645-87DD-2A98-C3B1-3260AB059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588" y="3645580"/>
            <a:ext cx="1204144" cy="1204144"/>
          </a:xfrm>
          <a:prstGeom prst="rect">
            <a:avLst/>
          </a:prstGeom>
        </p:spPr>
      </p:pic>
      <p:pic>
        <p:nvPicPr>
          <p:cNvPr id="7" name="Imagem 6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AB96AC2C-1BD8-5C03-60DF-2492CAA56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4174" y="3592018"/>
            <a:ext cx="1193563" cy="1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5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APIs REST: uma visão geral</a:t>
            </a:r>
            <a:endParaRPr sz="4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958686"/>
            <a:ext cx="5759798" cy="2267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200" dirty="0"/>
              <a:t>APIs são um elemento central em soluções Web, arquiteturas baseadas em </a:t>
            </a:r>
            <a:r>
              <a:rPr lang="pt-BR" sz="2200" dirty="0" err="1"/>
              <a:t>Microservices</a:t>
            </a:r>
            <a:r>
              <a:rPr lang="pt-BR" sz="2200" dirty="0"/>
              <a:t> e até projetos mobile.</a:t>
            </a:r>
            <a:endParaRPr sz="2200" dirty="0"/>
          </a:p>
        </p:txBody>
      </p:sp>
      <p:pic>
        <p:nvPicPr>
          <p:cNvPr id="4" name="Imagem 3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6D3B2D1F-0B86-D5E6-1B4C-CAE8EB2E0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42" b="13294"/>
          <a:stretch/>
        </p:blipFill>
        <p:spPr>
          <a:xfrm>
            <a:off x="6081423" y="1787235"/>
            <a:ext cx="2419320" cy="23085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dirty="0"/>
              <a:t>APIs REST: preocupações comuns</a:t>
            </a:r>
            <a:endParaRPr sz="4200" dirty="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5250" y="4509750"/>
            <a:ext cx="2426824" cy="4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43575" y="1366405"/>
            <a:ext cx="5759798" cy="3273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Segurança, Autenticação, Autorização, Monitoramento.</a:t>
            </a:r>
            <a:r>
              <a:rPr lang="pt-BR" sz="2000" dirty="0"/>
              <a:t>..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 err="1"/>
              <a:t>Caching</a:t>
            </a:r>
            <a:endParaRPr lang="pt-BR" sz="2000" dirty="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dirty="0"/>
              <a:t>Como definir </a:t>
            </a:r>
            <a:r>
              <a:rPr lang="pt-BR" sz="2000" b="1" dirty="0"/>
              <a:t>limites de utilização</a:t>
            </a:r>
            <a:r>
              <a:rPr lang="pt-BR" sz="2000" dirty="0"/>
              <a:t> (Rate </a:t>
            </a:r>
            <a:r>
              <a:rPr lang="pt-BR" sz="2000" dirty="0" err="1"/>
              <a:t>Limit</a:t>
            </a:r>
            <a:r>
              <a:rPr lang="pt-BR" sz="2000" dirty="0"/>
              <a:t>)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Diferentes protocolos</a:t>
            </a:r>
            <a:r>
              <a:rPr lang="pt-BR" sz="2000" dirty="0"/>
              <a:t> (legados ou não)</a:t>
            </a: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pt-BR" sz="2000" b="1" dirty="0"/>
              <a:t>Transformações</a:t>
            </a:r>
            <a:r>
              <a:rPr lang="pt-BR" sz="2000" dirty="0"/>
              <a:t> em requisições e respostas atendendo requisitos de integração</a:t>
            </a:r>
          </a:p>
        </p:txBody>
      </p:sp>
      <p:pic>
        <p:nvPicPr>
          <p:cNvPr id="4" name="Imagem 3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6D3B2D1F-0B86-D5E6-1B4C-CAE8EB2E0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042" b="13294"/>
          <a:stretch/>
        </p:blipFill>
        <p:spPr>
          <a:xfrm>
            <a:off x="6081423" y="1787235"/>
            <a:ext cx="2419320" cy="23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94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486</Words>
  <Application>Microsoft Office PowerPoint</Application>
  <PresentationFormat>Apresentação na tela (16:9)</PresentationFormat>
  <Paragraphs>87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Oswald</vt:lpstr>
      <vt:lpstr>Average</vt:lpstr>
      <vt:lpstr>Slate</vt:lpstr>
      <vt:lpstr>Apresentação do PowerPoint</vt:lpstr>
      <vt:lpstr>Apresentação do PowerPoint</vt:lpstr>
      <vt:lpstr>Apresentação do PowerPoint</vt:lpstr>
      <vt:lpstr>Renato Groffe</vt:lpstr>
      <vt:lpstr>Talles Valiatti</vt:lpstr>
      <vt:lpstr>Conteúdos desta apresentação</vt:lpstr>
      <vt:lpstr>Agenda</vt:lpstr>
      <vt:lpstr>APIs REST: uma visão geral</vt:lpstr>
      <vt:lpstr>APIs REST: preocupações comuns</vt:lpstr>
      <vt:lpstr>Tokens JWT</vt:lpstr>
      <vt:lpstr>Tokens JWE</vt:lpstr>
      <vt:lpstr>API Gateways: maior organização</vt:lpstr>
      <vt:lpstr>API Gateways: capacidades</vt:lpstr>
      <vt:lpstr>API Gateways: capacidades</vt:lpstr>
      <vt:lpstr>Identity Providers</vt:lpstr>
      <vt:lpstr>Segurança em APIs: algumas questões importantes</vt:lpstr>
      <vt:lpstr>OWASP API Security Top 10 2023</vt:lpstr>
      <vt:lpstr>OWASP API Security Top 10 2023</vt:lpstr>
      <vt:lpstr>API1:2023 - Broken Object Level Authorization</vt:lpstr>
      <vt:lpstr>API4:2023 - Unrestricted Resource Consumption</vt:lpstr>
      <vt:lpstr>Exemplo prático</vt:lpstr>
      <vt:lpstr>Muito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Palestrantre3</cp:lastModifiedBy>
  <cp:revision>19</cp:revision>
  <dcterms:modified xsi:type="dcterms:W3CDTF">2024-10-25T21:00:23Z</dcterms:modified>
</cp:coreProperties>
</file>